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307" r:id="rId3"/>
    <p:sldId id="308" r:id="rId4"/>
    <p:sldId id="349" r:id="rId5"/>
    <p:sldId id="370" r:id="rId6"/>
    <p:sldId id="361" r:id="rId7"/>
    <p:sldId id="363" r:id="rId8"/>
    <p:sldId id="371" r:id="rId9"/>
    <p:sldId id="365" r:id="rId10"/>
    <p:sldId id="372" r:id="rId11"/>
    <p:sldId id="364" r:id="rId12"/>
    <p:sldId id="373" r:id="rId13"/>
    <p:sldId id="367" r:id="rId14"/>
    <p:sldId id="375" r:id="rId15"/>
    <p:sldId id="376" r:id="rId16"/>
    <p:sldId id="374" r:id="rId17"/>
    <p:sldId id="377" r:id="rId18"/>
    <p:sldId id="382" r:id="rId19"/>
    <p:sldId id="378" r:id="rId20"/>
    <p:sldId id="379" r:id="rId21"/>
    <p:sldId id="380" r:id="rId22"/>
    <p:sldId id="3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2"/>
    <p:restoredTop sz="94666"/>
  </p:normalViewPr>
  <p:slideViewPr>
    <p:cSldViewPr snapToGrid="0" snapToObjects="1">
      <p:cViewPr>
        <p:scale>
          <a:sx n="100" d="100"/>
          <a:sy n="100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6FE24-293A-1A47-B7B1-1D97180844A5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0EC1F-AE40-A54E-8C8A-D6A2A800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24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-future resources – books. </a:t>
            </a:r>
            <a:r>
              <a:rPr lang="en-US" dirty="0" err="1"/>
              <a:t>Digitalsereeni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5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-future resources – books. </a:t>
            </a:r>
            <a:r>
              <a:rPr lang="en-US" dirty="0" err="1"/>
              <a:t>Digitalsereeni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98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-future resources – books. </a:t>
            </a:r>
            <a:r>
              <a:rPr lang="en-US" dirty="0" err="1"/>
              <a:t>Digitalsereeni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20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-future resources – books. </a:t>
            </a:r>
            <a:r>
              <a:rPr lang="en-US" dirty="0" err="1"/>
              <a:t>Digitalsereeni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8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1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0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channels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65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17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33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0EC1F-AE40-A54E-8C8A-D6A2A800CE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693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-future resources – books. </a:t>
            </a:r>
            <a:r>
              <a:rPr lang="en-US" dirty="0" err="1"/>
              <a:t>Digitalsereeni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76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-future resources – books. </a:t>
            </a:r>
            <a:r>
              <a:rPr lang="en-US" dirty="0" err="1"/>
              <a:t>Digitalsereeni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9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DEB4-968C-1243-B4B3-868C1B56F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9A86A-D438-974F-98BB-6A1491640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6E0B-B873-594D-8026-B4055524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CCF43-5559-0440-81A6-A6EFCDF6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F3A93-D999-1148-80B2-CF922F9E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1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8B61-CC4C-4E42-920D-F5A2B690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FC3E-FD76-0847-AEE1-3BBD9F2FB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DFAD5-CF71-4B41-9B1D-CAE7AC53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C7F5-C37F-4143-A34E-3193B9D9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09D70-5851-7D41-950A-BB4D261D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F102C8-D1C5-034B-AC56-247C67A14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5CE1B-2794-CC4F-B14D-E6BF3C94E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9A3A-5A1F-354B-BF69-38BC1234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D9FD3-7F77-8D43-9A5D-873313FC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BFCA-04FB-284B-8BA9-056F5EC4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3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C824-A199-0640-8EBF-775439C2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3354-3A7B-8244-BA11-15FAB19B6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3F33C-146C-9D44-87F5-427B52C5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AD9DE-8FB4-004B-8879-04FFF1BC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AAEF-B27A-114A-8EC7-F1F2DB91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6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A22-0C14-2C4C-82E4-42B055B7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30CDB-EEEF-7746-AA00-F41D8F100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4F58-3BB3-3946-BAE0-142C14BC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64012-EF2D-B74B-B786-CEC45311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D4369-61B8-FF44-851D-624567F4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3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68F6-8A6C-EF40-90BE-0D4F641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5B3D4-8CB0-3942-A388-DD89C1DCA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1FB5A-7571-294D-853C-DF48EF7A5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C75EA-B62C-1547-9ED9-3E1CB9B7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5E22C-C52F-8747-8C82-43DF65BE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3A685-32A2-2246-ADBB-47BDAB8A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3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953A-F117-CE42-B927-EC67F049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7734-DB14-BF45-8197-88D84E766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9179-EAE3-C545-9BC5-CE95E5361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6E64E-91EF-1945-86CD-F5A60BAF5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361E0-20C8-2C46-ACAA-9AD4B6650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FA348-4D03-B44F-8093-C859278E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278C3D-BAE4-0045-93FE-B92547C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81F66-B5FA-264C-B691-E620B237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2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8564-E2A3-694A-B36B-15327626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78BBE-FC82-3D49-8B69-C5926A29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4665-EB3D-3143-8A94-2E452B06C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896C1-56B9-D745-90FF-D7B8040B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A4B4E-F6A6-8A43-9F33-200E497F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0226A-54DE-524B-B3A4-13A42FDF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C2CA-FA3A-784B-A69C-0FD9E11B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C848-0E44-0743-8A05-418A40F5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AEA0-825D-A542-9C88-1A07E0AC1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0EF80-2EF4-2B4D-BA5D-10B2277D0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DAD40-96F1-BD47-84FC-83A5C597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FDF0D-FFE1-C34E-907C-5ED9A7D6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2DF51-F39B-E946-9201-A178EE2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2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1549-0418-8749-8F8B-674AA6F4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13EE3-EC54-ED44-8773-BAC3F2B1B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277E3-500B-5E4C-AA6C-256251D69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BBCC2-3623-6E42-8D8B-3A44F6214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4F965-7A24-6F49-9B2A-4D03C4CC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4CF9F-D025-9A40-B8E3-72E8AAF8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0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6A8ADC-1979-074C-9249-7774C1AE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0350A-7722-5443-9DEF-B70710F4F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4F79E-DFB0-3C42-9ED2-83A9881C9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7764-FFD6-CA49-A27D-008EEAE024F2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271F-747B-0D40-BA17-12937DDB5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10F84-DEA8-584D-A705-4A5E8F9EA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7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image.org/docs/stable/auto_examples/filters/plot_denoise.html?highlight=denois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commons.wikimedia.org/wiki/File:GammaCorrection_demo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istogram_equalization#/media/File:Unequalized_Hawkes_Bay_NZ.jpg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pfl.ch/labs/ivrl/research/slic-superpixels/#SLIC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ly.com/daniel_montemayor/montemayor-office-hours" TargetMode="External"/><Relationship Id="rId2" Type="http://schemas.openxmlformats.org/officeDocument/2006/relationships/hyperlink" Target="mailto:montemayord2@uthscsa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otion_blur#/media/File:Dog_Leaping.jpg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s://en.wikipedia.org/wiki/Salt-and-pepper_noise#/media/File:Noise_salt_and_pepper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Halftone,_Gaussian_Blur.jpg" TargetMode="External"/><Relationship Id="rId5" Type="http://schemas.openxmlformats.org/officeDocument/2006/relationships/image" Target="../media/image7.tiff"/><Relationship Id="rId4" Type="http://schemas.openxmlformats.org/officeDocument/2006/relationships/hyperlink" Target="https://commons.wikimedia.org/wiki/File:Cappadocia_Gaussian_Blur.sv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3991-1E2B-475A-B4C4-BCF0D3DFC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3246" y="2194560"/>
            <a:ext cx="6905666" cy="1739347"/>
          </a:xfrm>
        </p:spPr>
        <p:txBody>
          <a:bodyPr>
            <a:normAutofit/>
          </a:bodyPr>
          <a:lstStyle/>
          <a:p>
            <a:r>
              <a:rPr lang="en-US"/>
              <a:t>Bioinformatics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ADC7-8173-4145-86A4-B323069B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3246" y="3996250"/>
            <a:ext cx="6905666" cy="1942434"/>
          </a:xfrm>
        </p:spPr>
        <p:txBody>
          <a:bodyPr>
            <a:normAutofit/>
          </a:bodyPr>
          <a:lstStyle/>
          <a:p>
            <a:r>
              <a:rPr lang="en-US" b="1" dirty="0"/>
              <a:t>Biomedical Machine Learning with Python</a:t>
            </a:r>
          </a:p>
          <a:p>
            <a:endParaRPr lang="en-US" dirty="0"/>
          </a:p>
          <a:p>
            <a:r>
              <a:rPr lang="en-US" u="sng" dirty="0"/>
              <a:t>PART II: Machine Learning for Biomedical Applications</a:t>
            </a:r>
          </a:p>
          <a:p>
            <a:r>
              <a:rPr lang="en-US" dirty="0"/>
              <a:t>Module 11: Image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D4CF1-4569-4335-95C9-EAFECBAFD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08"/>
          <a:stretch/>
        </p:blipFill>
        <p:spPr>
          <a:xfrm>
            <a:off x="634276" y="2619094"/>
            <a:ext cx="3374654" cy="157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8108-44DB-A649-ABCA-C265C9D2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F30C-45DC-FD46-AACD-3F4F734FB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1841500"/>
            <a:ext cx="3836925" cy="445547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600" b="1" dirty="0">
                <a:solidFill>
                  <a:prstClr val="black"/>
                </a:solidFill>
              </a:rPr>
              <a:t>Other popular methods</a:t>
            </a:r>
            <a:endParaRPr lang="en-US" sz="2600" u="sng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sz="2600" u="sng" dirty="0">
                <a:solidFill>
                  <a:prstClr val="black"/>
                </a:solidFill>
              </a:rPr>
              <a:t>Total Variation Filter</a:t>
            </a:r>
          </a:p>
          <a:p>
            <a:pPr marL="0" lvl="0" indent="0">
              <a:buNone/>
            </a:pPr>
            <a:r>
              <a:rPr lang="en-US" sz="2200" dirty="0">
                <a:solidFill>
                  <a:prstClr val="black"/>
                </a:solidFill>
              </a:rPr>
              <a:t>Minimize L1 norm of the image gradient.</a:t>
            </a:r>
          </a:p>
          <a:p>
            <a:pPr marL="0" lvl="0" indent="0">
              <a:buNone/>
            </a:pPr>
            <a:r>
              <a:rPr lang="en-US" sz="2600" u="sng" dirty="0">
                <a:solidFill>
                  <a:prstClr val="black"/>
                </a:solidFill>
              </a:rPr>
              <a:t>Bilateral Filter</a:t>
            </a:r>
          </a:p>
          <a:p>
            <a:pPr marL="0" indent="0">
              <a:buNone/>
            </a:pPr>
            <a:r>
              <a:rPr lang="en-US" sz="2200" dirty="0">
                <a:solidFill>
                  <a:prstClr val="black"/>
                </a:solidFill>
              </a:rPr>
              <a:t>Averages pixels based on their spatial closeness and similarity. Good edge preservation.</a:t>
            </a:r>
          </a:p>
          <a:p>
            <a:pPr marL="0" lvl="0" indent="0">
              <a:buNone/>
            </a:pPr>
            <a:r>
              <a:rPr lang="en-US" sz="2600" u="sng" dirty="0">
                <a:solidFill>
                  <a:prstClr val="black"/>
                </a:solidFill>
              </a:rPr>
              <a:t>Wavelet</a:t>
            </a:r>
          </a:p>
          <a:p>
            <a:pPr marL="0" lvl="0" indent="0">
              <a:buNone/>
            </a:pPr>
            <a:r>
              <a:rPr lang="en-US" sz="2200" dirty="0">
                <a:solidFill>
                  <a:prstClr val="black"/>
                </a:solidFill>
              </a:rPr>
              <a:t>Denoising in the Fourier domain – think lowpass filter</a:t>
            </a: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Noisy, TV, Bilateral, Wavelet denoising, Original, (more) TV, (more) Bilateral, Wavelet denoising in YCbCr colorspace">
            <a:extLst>
              <a:ext uri="{FF2B5EF4-FFF2-40B4-BE49-F238E27FC236}">
                <a16:creationId xmlns:a16="http://schemas.microsoft.com/office/drawing/2014/main" id="{8C7F1631-88C3-0249-BA0D-E59706ABD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2" b="56877"/>
          <a:stretch/>
        </p:blipFill>
        <p:spPr bwMode="auto">
          <a:xfrm>
            <a:off x="5202346" y="2590992"/>
            <a:ext cx="6505440" cy="234187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8A1AAB-B7AD-214C-B586-E871350AE6CF}"/>
              </a:ext>
            </a:extLst>
          </p:cNvPr>
          <p:cNvSpPr txBox="1"/>
          <p:nvPr/>
        </p:nvSpPr>
        <p:spPr>
          <a:xfrm>
            <a:off x="5405862" y="4917541"/>
            <a:ext cx="5820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of denoising by total variation, bilateral filter, and wavelet method. Source: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skimage denoising tutorial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2" descr="Noisy, TV, Bilateral, Wavelet denoising, Original, (more) TV, (more) Bilateral, Wavelet denoising in YCbCr colorspace">
            <a:extLst>
              <a:ext uri="{FF2B5EF4-FFF2-40B4-BE49-F238E27FC236}">
                <a16:creationId xmlns:a16="http://schemas.microsoft.com/office/drawing/2014/main" id="{44BAAE7F-87DA-D348-A8D8-A147E3E1D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0" r="74869" b="9146"/>
          <a:stretch/>
        </p:blipFill>
        <p:spPr bwMode="auto">
          <a:xfrm>
            <a:off x="6271385" y="1022465"/>
            <a:ext cx="2183681" cy="22376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oisy, TV, Bilateral, Wavelet denoising, Original, (more) TV, (more) Bilateral, Wavelet denoising in YCbCr colorspace">
            <a:extLst>
              <a:ext uri="{FF2B5EF4-FFF2-40B4-BE49-F238E27FC236}">
                <a16:creationId xmlns:a16="http://schemas.microsoft.com/office/drawing/2014/main" id="{7DFB23AD-B665-9D40-BED6-916634D91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4" r="74869" b="53726"/>
          <a:stretch/>
        </p:blipFill>
        <p:spPr bwMode="auto">
          <a:xfrm>
            <a:off x="8795886" y="1154379"/>
            <a:ext cx="2183682" cy="20332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44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913C-CF40-5548-8B45-1BE7909C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2BED-FF91-A84D-85D9-FFF704209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900" y="1825625"/>
            <a:ext cx="360137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Input should have same range of values</a:t>
            </a:r>
          </a:p>
          <a:p>
            <a:pPr marL="0" indent="0">
              <a:buNone/>
            </a:pPr>
            <a:r>
              <a:rPr lang="en-US" u="sng" dirty="0"/>
              <a:t>Gamma correction</a:t>
            </a:r>
          </a:p>
          <a:p>
            <a:r>
              <a:rPr lang="en-US" dirty="0"/>
              <a:t>Humans perceive “brightness” on log scale</a:t>
            </a:r>
          </a:p>
          <a:p>
            <a:r>
              <a:rPr lang="en-US" dirty="0"/>
              <a:t>Power law transform for image values 0-1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A7C83-F091-644A-83FE-FE15B2F2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0"/>
            <a:ext cx="13716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913B5E-A2E3-344A-81B8-4CA6EC5A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23" y="295671"/>
            <a:ext cx="6266657" cy="6266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A73E3C-255F-1A42-9F34-C92706A639A5}"/>
              </a:ext>
            </a:extLst>
          </p:cNvPr>
          <p:cNvSpPr txBox="1"/>
          <p:nvPr/>
        </p:nvSpPr>
        <p:spPr>
          <a:xfrm>
            <a:off x="9624703" y="6127234"/>
            <a:ext cx="217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 </a:t>
            </a:r>
            <a:r>
              <a:rPr lang="en-US" dirty="0" err="1">
                <a:hlinkClick r:id="rId4"/>
              </a:rPr>
              <a:t>wikicommons</a:t>
            </a:r>
            <a:endParaRPr lang="en-US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3E4999D2-3842-E741-B42D-04C6977CE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10" y="5479534"/>
            <a:ext cx="3454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094096-358B-B946-A7BC-993C1ECE8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499" y="521320"/>
            <a:ext cx="4572000" cy="2849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9F47C9-F5D2-4447-A2FC-85615B55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499" y="3840480"/>
            <a:ext cx="4572000" cy="3017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F913C-CF40-5548-8B45-1BE7909C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2BED-FF91-A84D-85D9-FFF704209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11" y="1628341"/>
            <a:ext cx="3276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u="sng" dirty="0"/>
              <a:t>Contrast Limited Adaptive Histogram Equalization (CLAHE)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Applies to grayscale images</a:t>
            </a:r>
          </a:p>
          <a:p>
            <a:r>
              <a:rPr lang="en-US" dirty="0"/>
              <a:t>Compares histograms in different tile regions of the image. Enhances Local details even in regions that are darker or lighter than most of the image.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1C471-E1B5-F243-8603-89503F88E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825" y="0"/>
            <a:ext cx="48006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077CAE-184A-F04A-9CB1-791ABA5CF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825" y="3429000"/>
            <a:ext cx="480060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1FE28-9246-6344-B715-20D10A293449}"/>
              </a:ext>
            </a:extLst>
          </p:cNvPr>
          <p:cNvSpPr txBox="1"/>
          <p:nvPr/>
        </p:nvSpPr>
        <p:spPr>
          <a:xfrm>
            <a:off x="6633040" y="2760702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image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E62DD-14F4-1244-A025-19EC11CD7ACF}"/>
              </a:ext>
            </a:extLst>
          </p:cNvPr>
          <p:cNvSpPr txBox="1"/>
          <p:nvPr/>
        </p:nvSpPr>
        <p:spPr>
          <a:xfrm>
            <a:off x="6166127" y="6260068"/>
            <a:ext cx="21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Histogram EQ image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EED6C-2E31-BC4F-8BA7-4CBC5B1FD539}"/>
              </a:ext>
            </a:extLst>
          </p:cNvPr>
          <p:cNvSpPr txBox="1"/>
          <p:nvPr/>
        </p:nvSpPr>
        <p:spPr>
          <a:xfrm>
            <a:off x="9557492" y="59655"/>
            <a:ext cx="1493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Histogram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ABA51-2F5B-984B-9C45-687C444C7BEB}"/>
              </a:ext>
            </a:extLst>
          </p:cNvPr>
          <p:cNvSpPr txBox="1"/>
          <p:nvPr/>
        </p:nvSpPr>
        <p:spPr>
          <a:xfrm>
            <a:off x="9557493" y="3609647"/>
            <a:ext cx="1493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Histogram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7736B-94F1-CC49-817F-851CBCAA76AA}"/>
              </a:ext>
            </a:extLst>
          </p:cNvPr>
          <p:cNvSpPr txBox="1"/>
          <p:nvPr/>
        </p:nvSpPr>
        <p:spPr>
          <a:xfrm>
            <a:off x="1253948" y="5983069"/>
            <a:ext cx="2171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hlinkClick r:id="rId6"/>
              </a:rPr>
              <a:t>Source </a:t>
            </a:r>
            <a:r>
              <a:rPr lang="en-US" dirty="0" err="1">
                <a:hlinkClick r:id="rId6"/>
              </a:rPr>
              <a:t>wikicommons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4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913C-CF40-5548-8B45-1BE7909C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4000" cy="1325563"/>
          </a:xfrm>
        </p:spPr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2BED-FF91-A84D-85D9-FFF704209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4"/>
            <a:ext cx="4762500" cy="48767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u="sng" dirty="0"/>
              <a:t>Histogram Based Thresholding</a:t>
            </a:r>
          </a:p>
          <a:p>
            <a:r>
              <a:rPr lang="en-US" dirty="0"/>
              <a:t>Binarize an image using a histogram cutoff</a:t>
            </a:r>
          </a:p>
          <a:p>
            <a:r>
              <a:rPr lang="en-US" dirty="0"/>
              <a:t>Think binary classification</a:t>
            </a:r>
          </a:p>
          <a:p>
            <a:r>
              <a:rPr lang="en-US" dirty="0"/>
              <a:t>Otsu’s method is very popular –like K-means it seeks to minimize intra-class variation while maxing inter-class variation of the two clusters.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Scikit-image includes a function 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skimgae.filters.try_all_threshold</a:t>
            </a:r>
            <a:r>
              <a:rPr lang="en-US" dirty="0"/>
              <a:t> to evaluate thresholding algorithms provided by the library. At a glance, you can select the best algorithm for your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56611-0E64-504C-BCF2-56132B0B4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0"/>
            <a:ext cx="73152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8D0180-47B9-FB48-B751-48533B0F3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9812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5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913C-CF40-5548-8B45-1BE7909C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4000" cy="1325563"/>
          </a:xfrm>
        </p:spPr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2BED-FF91-A84D-85D9-FFF704209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4762500" cy="4580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err="1"/>
              <a:t>Superpixels</a:t>
            </a:r>
            <a:endParaRPr lang="en-US" u="sng" dirty="0"/>
          </a:p>
          <a:p>
            <a:r>
              <a:rPr lang="en-US" dirty="0"/>
              <a:t>Extend thresholding to multiple clusters</a:t>
            </a:r>
          </a:p>
          <a:p>
            <a:r>
              <a:rPr lang="en-US" dirty="0"/>
              <a:t>Find clusters i.e. “super-pixels” using clustering method like K-means.</a:t>
            </a:r>
          </a:p>
          <a:p>
            <a:r>
              <a:rPr lang="en-US" dirty="0"/>
              <a:t>Not limited to grayscale. </a:t>
            </a:r>
          </a:p>
          <a:p>
            <a:r>
              <a:rPr lang="en-US" dirty="0"/>
              <a:t>Simple linear iterative clustering (SLIC) is popular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FE654-DB0A-594E-99CD-EF824D0D8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396208"/>
            <a:ext cx="6929436" cy="4619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2F206-201E-0F4A-B9DC-8B45A1ABD2C6}"/>
              </a:ext>
            </a:extLst>
          </p:cNvPr>
          <p:cNvSpPr txBox="1"/>
          <p:nvPr/>
        </p:nvSpPr>
        <p:spPr>
          <a:xfrm>
            <a:off x="10213619" y="6037264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 EPFL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48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913C-CF40-5548-8B45-1BE7909C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2BED-FF91-A84D-85D9-FFF704209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703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Edge detection</a:t>
            </a:r>
          </a:p>
          <a:p>
            <a:r>
              <a:rPr lang="en-US" dirty="0"/>
              <a:t>Canny edge is most popular method</a:t>
            </a:r>
          </a:p>
          <a:p>
            <a:r>
              <a:rPr lang="en-US" dirty="0"/>
              <a:t>Gaussian based method where sigma defines window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0F076-835A-4241-9480-3CB2B9F6F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825625"/>
            <a:ext cx="7315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2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EF6589-57F0-3C4E-BB45-D44D75A3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-37604"/>
            <a:ext cx="8991600" cy="674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F913C-CF40-5548-8B45-1BE7909CC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2BED-FF91-A84D-85D9-FFF704209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4254500" cy="5372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Corner detection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Where edges meet</a:t>
            </a:r>
          </a:p>
          <a:p>
            <a:r>
              <a:rPr lang="en-US" dirty="0"/>
              <a:t>Corners are where the interesting stuff (useful information) is</a:t>
            </a:r>
          </a:p>
          <a:p>
            <a:r>
              <a:rPr lang="en-US" dirty="0"/>
              <a:t>Corners are useful for image registration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MANY corner detectors available on scikit-image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D48DC-F2E5-9B40-B2EE-03AC713DE05B}"/>
              </a:ext>
            </a:extLst>
          </p:cNvPr>
          <p:cNvSpPr txBox="1"/>
          <p:nvPr/>
        </p:nvSpPr>
        <p:spPr>
          <a:xfrm>
            <a:off x="5194300" y="6059765"/>
            <a:ext cx="699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Registration – find corresponding landmarks between images and use them to define how one image can be warped to align with the 2nd.</a:t>
            </a:r>
          </a:p>
        </p:txBody>
      </p:sp>
    </p:spTree>
    <p:extLst>
      <p:ext uri="{BB962C8B-B14F-4D97-AF65-F5344CB8AC3E}">
        <p14:creationId xmlns:p14="http://schemas.microsoft.com/office/powerpoint/2010/main" val="389420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913C-CF40-5548-8B45-1BE7909C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57600" cy="1325563"/>
          </a:xfrm>
        </p:spPr>
        <p:txBody>
          <a:bodyPr/>
          <a:lstStyle/>
          <a:p>
            <a:r>
              <a:rPr lang="en-US" dirty="0"/>
              <a:t>Feature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2BED-FF91-A84D-85D9-FFF704209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21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Other Features in </a:t>
            </a:r>
            <a:r>
              <a:rPr lang="en-US" i="1" u="sng" dirty="0" err="1">
                <a:solidFill>
                  <a:schemeClr val="accent1">
                    <a:lumMod val="75000"/>
                  </a:schemeClr>
                </a:solidFill>
              </a:rPr>
              <a:t>skimage.feature</a:t>
            </a:r>
            <a:r>
              <a:rPr lang="en-US" i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u="sng" dirty="0"/>
              <a:t>module</a:t>
            </a:r>
          </a:p>
          <a:p>
            <a:r>
              <a:rPr lang="en-US" dirty="0"/>
              <a:t>Ridges</a:t>
            </a:r>
          </a:p>
          <a:p>
            <a:r>
              <a:rPr lang="en-US" dirty="0"/>
              <a:t>Straight lines/</a:t>
            </a:r>
            <a:r>
              <a:rPr lang="en-US" dirty="0" err="1"/>
              <a:t>elipses</a:t>
            </a:r>
            <a:endParaRPr lang="en-US" dirty="0"/>
          </a:p>
          <a:p>
            <a:r>
              <a:rPr lang="en-US" dirty="0"/>
              <a:t>Blobs</a:t>
            </a:r>
          </a:p>
          <a:p>
            <a:r>
              <a:rPr lang="en-US" dirty="0"/>
              <a:t>Hogs</a:t>
            </a:r>
          </a:p>
          <a:p>
            <a:r>
              <a:rPr lang="en-US" dirty="0"/>
              <a:t>Daisies</a:t>
            </a:r>
          </a:p>
          <a:p>
            <a:r>
              <a:rPr lang="en-US" dirty="0" err="1"/>
              <a:t>Haars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Or create your own!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FAD1D-138B-F742-B9FE-426EE796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0" y="1027906"/>
            <a:ext cx="36576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C8A31-2B0C-B94A-A95B-AE838DB45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114800"/>
            <a:ext cx="82296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B878EE-AD5B-7445-8C0D-B62ACA191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50" y="4099321"/>
            <a:ext cx="54864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75B7E-2212-A44C-A993-8A507C8CB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300" y="1027906"/>
            <a:ext cx="36576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A677A4-08BA-604C-95EA-B5AA7373601E}"/>
              </a:ext>
            </a:extLst>
          </p:cNvPr>
          <p:cNvSpPr txBox="1"/>
          <p:nvPr/>
        </p:nvSpPr>
        <p:spPr>
          <a:xfrm>
            <a:off x="6290207" y="409932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8D1D0-28D4-4541-9A05-A55C0977B9C0}"/>
              </a:ext>
            </a:extLst>
          </p:cNvPr>
          <p:cNvSpPr txBox="1"/>
          <p:nvPr/>
        </p:nvSpPr>
        <p:spPr>
          <a:xfrm>
            <a:off x="10375110" y="3771106"/>
            <a:ext cx="69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DB682-B324-A440-AEF0-750A0807E34D}"/>
              </a:ext>
            </a:extLst>
          </p:cNvPr>
          <p:cNvSpPr txBox="1"/>
          <p:nvPr/>
        </p:nvSpPr>
        <p:spPr>
          <a:xfrm>
            <a:off x="6577278" y="637537"/>
            <a:ext cx="79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Ridges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2E8D80-8BEE-154A-8289-9F09B85D21A2}"/>
              </a:ext>
            </a:extLst>
          </p:cNvPr>
          <p:cNvSpPr txBox="1"/>
          <p:nvPr/>
        </p:nvSpPr>
        <p:spPr>
          <a:xfrm>
            <a:off x="10375110" y="637537"/>
            <a:ext cx="7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02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913C-CF40-5548-8B45-1BE7909C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16800" cy="1325563"/>
          </a:xfrm>
        </p:spPr>
        <p:txBody>
          <a:bodyPr/>
          <a:lstStyle/>
          <a:p>
            <a:r>
              <a:rPr lang="en-US" dirty="0"/>
              <a:t>Segmentation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2BED-FF91-A84D-85D9-FFF704209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9766300" cy="4580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Histogram based Segmentation</a:t>
            </a:r>
          </a:p>
          <a:p>
            <a:r>
              <a:rPr lang="en-US" dirty="0"/>
              <a:t>Use image intensity to classify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Semantic Segmentation</a:t>
            </a:r>
          </a:p>
          <a:p>
            <a:r>
              <a:rPr lang="en-US" dirty="0"/>
              <a:t>Use calculated pixel features to assign a class to each pixel.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Image Classification</a:t>
            </a:r>
          </a:p>
          <a:p>
            <a:r>
              <a:rPr lang="en-US" dirty="0"/>
              <a:t>Learn useful features automatically to do classification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4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A3E-1EC5-274E-8D3D-6B1427A84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16300" cy="1325563"/>
          </a:xfrm>
        </p:spPr>
        <p:txBody>
          <a:bodyPr/>
          <a:lstStyle/>
          <a:p>
            <a:r>
              <a:rPr lang="en-US" dirty="0"/>
              <a:t>Convolutional Nets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B53DA-ECE0-DB44-9729-24FB20E2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0" y="2501900"/>
            <a:ext cx="7962900" cy="26924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BF1F46-33D6-3F48-977C-64A6E9B79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45593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Quantify useful features in image to do classification.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Major features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Pooling layers</a:t>
            </a:r>
          </a:p>
          <a:p>
            <a:r>
              <a:rPr lang="en-US" dirty="0"/>
              <a:t>Fully connected 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1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2ED0F-BE4B-1D43-8929-39E3FA1E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5B17-4DD0-5642-891E-2B2EAC3D9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Daniel Montemayor Ph.D.</a:t>
            </a:r>
          </a:p>
          <a:p>
            <a:pPr marL="0" indent="0">
              <a:buNone/>
            </a:pPr>
            <a:r>
              <a:rPr lang="en-US" sz="2000"/>
              <a:t>Assistant Professor / Research</a:t>
            </a:r>
          </a:p>
          <a:p>
            <a:pPr marL="0" indent="0">
              <a:buNone/>
            </a:pPr>
            <a:r>
              <a:rPr lang="en-US" sz="2000"/>
              <a:t>Center for Renal Precision Medicine</a:t>
            </a:r>
          </a:p>
          <a:p>
            <a:pPr marL="0" indent="0">
              <a:buNone/>
            </a:pPr>
            <a:r>
              <a:rPr lang="en-US" sz="2000"/>
              <a:t>Department of Medicine</a:t>
            </a:r>
          </a:p>
          <a:p>
            <a:pPr marL="0" indent="0">
              <a:buNone/>
            </a:pPr>
            <a:r>
              <a:rPr lang="en-US" sz="2000"/>
              <a:t>UT Health San Antonio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montemayord2@uthscsa.edu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Office hours: 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u="sng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https://calendly.com/daniel_montemayor/montemayor-office-hours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935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A3E-1EC5-274E-8D3D-6B1427A84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16300" cy="1325563"/>
          </a:xfrm>
        </p:spPr>
        <p:txBody>
          <a:bodyPr/>
          <a:lstStyle/>
          <a:p>
            <a:r>
              <a:rPr lang="en-US" dirty="0"/>
              <a:t>Convolutional Nets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BF1F46-33D6-3F48-977C-64A6E9B79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30425"/>
            <a:ext cx="45593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Convolutional Layers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F3A09A1-469E-C745-9744-6429432B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-278606"/>
            <a:ext cx="71247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D798735-F497-6347-B8D0-5BFBB15F2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38"/>
          <a:stretch/>
        </p:blipFill>
        <p:spPr>
          <a:xfrm>
            <a:off x="0" y="3733800"/>
            <a:ext cx="7543800" cy="323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87E160-7FF2-9D45-9707-265BC32EF88E}"/>
              </a:ext>
            </a:extLst>
          </p:cNvPr>
          <p:cNvSpPr txBox="1"/>
          <p:nvPr/>
        </p:nvSpPr>
        <p:spPr>
          <a:xfrm>
            <a:off x="4940300" y="59082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2FE42-AE24-2748-95B6-27308E823FC1}"/>
              </a:ext>
            </a:extLst>
          </p:cNvPr>
          <p:cNvSpPr txBox="1"/>
          <p:nvPr/>
        </p:nvSpPr>
        <p:spPr>
          <a:xfrm>
            <a:off x="7835900" y="3733800"/>
            <a:ext cx="277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10 (5x5) convolutions</a:t>
            </a:r>
          </a:p>
        </p:txBody>
      </p:sp>
    </p:spTree>
    <p:extLst>
      <p:ext uri="{BB962C8B-B14F-4D97-AF65-F5344CB8AC3E}">
        <p14:creationId xmlns:p14="http://schemas.microsoft.com/office/powerpoint/2010/main" val="80763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A3E-1EC5-274E-8D3D-6B1427A84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16300" cy="1325563"/>
          </a:xfrm>
        </p:spPr>
        <p:txBody>
          <a:bodyPr/>
          <a:lstStyle/>
          <a:p>
            <a:r>
              <a:rPr lang="en-US" dirty="0"/>
              <a:t>Convolutional Nets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BF1F46-33D6-3F48-977C-64A6E9B79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30425"/>
            <a:ext cx="2690779" cy="3419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Pooling Layers</a:t>
            </a:r>
          </a:p>
          <a:p>
            <a:r>
              <a:rPr lang="en-US" dirty="0"/>
              <a:t>Ave pooling can do dimension reduction</a:t>
            </a:r>
          </a:p>
          <a:p>
            <a:endParaRPr lang="en-US" dirty="0"/>
          </a:p>
          <a:p>
            <a:r>
              <a:rPr lang="en-US" dirty="0"/>
              <a:t>Max pooling can also do denoising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B219F93-E9D2-5F49-BEEC-0F3A6854D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79" y="1308100"/>
            <a:ext cx="8917021" cy="5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4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EF9C69-4B93-8546-B195-0DFBC9ED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37" y="1027906"/>
            <a:ext cx="9581263" cy="5119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0AA3E-1EC5-274E-8D3D-6B1427A84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16300" cy="1325563"/>
          </a:xfrm>
        </p:spPr>
        <p:txBody>
          <a:bodyPr/>
          <a:lstStyle/>
          <a:p>
            <a:r>
              <a:rPr lang="en-US" dirty="0"/>
              <a:t>Convolutional Nets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B4F06-D80A-6A44-8CDD-0C03524C3830}"/>
              </a:ext>
            </a:extLst>
          </p:cNvPr>
          <p:cNvSpPr txBox="1"/>
          <p:nvPr/>
        </p:nvSpPr>
        <p:spPr>
          <a:xfrm>
            <a:off x="2831612" y="6173232"/>
            <a:ext cx="652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CNN model for classifying MNIST handwritten digit dataset</a:t>
            </a:r>
          </a:p>
        </p:txBody>
      </p:sp>
    </p:spTree>
    <p:extLst>
      <p:ext uri="{BB962C8B-B14F-4D97-AF65-F5344CB8AC3E}">
        <p14:creationId xmlns:p14="http://schemas.microsoft.com/office/powerpoint/2010/main" val="286312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66BFE-722E-AD40-9EC8-C76692D0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 II 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A115-CC85-E047-A412-9607D1750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/>
              <a:t> Getting to know your data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Formatting | Visualization | Partitioning | Normalization | Integrity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Feature Selection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Parsimony | Dimension Reduction |  Supervised and Unsupervised Methods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Classification Models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Cross-Entropy and other Error Metrics | Random Forest | Logistic Regression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Regression Models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Linear Regression | Regularization | LASSO | Elastic-Net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End-to-End ML Workflow – Leukemia Project </a:t>
            </a:r>
            <a:r>
              <a:rPr lang="en-US" sz="2000" b="1" dirty="0"/>
              <a:t>(two weeks)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Image Processing  - Convolutional Neural Networks 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Adv. Topics – </a:t>
            </a:r>
            <a:r>
              <a:rPr lang="en-US" sz="2000" dirty="0" err="1"/>
              <a:t>Unet</a:t>
            </a:r>
            <a:r>
              <a:rPr lang="en-US" sz="2000" dirty="0"/>
              <a:t> |Res net | </a:t>
            </a:r>
            <a:r>
              <a:rPr lang="en-US" sz="2000" dirty="0" err="1"/>
              <a:t>Recurr</a:t>
            </a:r>
            <a:r>
              <a:rPr lang="en-US" sz="2000" dirty="0"/>
              <a:t> net | Attention 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01CD0-A057-9444-9E0D-5318820AB8A2}"/>
              </a:ext>
            </a:extLst>
          </p:cNvPr>
          <p:cNvSpPr/>
          <p:nvPr/>
        </p:nvSpPr>
        <p:spPr>
          <a:xfrm>
            <a:off x="4727088" y="5257799"/>
            <a:ext cx="6721687" cy="444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8108-44DB-A649-ABCA-C265C9D2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What is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F30C-45DC-FD46-AACD-3F4F734FB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Preparing images for use in ML workflows</a:t>
            </a:r>
          </a:p>
          <a:p>
            <a:r>
              <a:rPr lang="en-US" sz="1700" dirty="0"/>
              <a:t>Analogous to Data Processing </a:t>
            </a:r>
          </a:p>
          <a:p>
            <a:endParaRPr lang="en-US" sz="1700" dirty="0"/>
          </a:p>
          <a:p>
            <a:r>
              <a:rPr lang="en-US" sz="1700" dirty="0"/>
              <a:t>History since before ML was mainstream. Analytical methods implemented Scikit image.</a:t>
            </a:r>
          </a:p>
          <a:p>
            <a:endParaRPr lang="en-US" sz="1700" dirty="0"/>
          </a:p>
          <a:p>
            <a:r>
              <a:rPr lang="en-US" sz="1700" dirty="0"/>
              <a:t>Can prepare images for deep-learning (</a:t>
            </a:r>
            <a:r>
              <a:rPr lang="en-US" sz="1700" dirty="0" err="1"/>
              <a:t>ie</a:t>
            </a:r>
            <a:r>
              <a:rPr lang="en-US" sz="1700" dirty="0"/>
              <a:t> Convolutional Networks) or classic ML (like RF or linear models).</a:t>
            </a:r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9D77E-A1E2-EC4E-98EA-9B1D9806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86" y="807593"/>
            <a:ext cx="5069282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24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893A-1C16-1F49-B653-5048DAEF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D500-C6F2-1241-A3EF-3A6498DA3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2251587"/>
            <a:ext cx="4276077" cy="4433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u="sng" dirty="0"/>
              <a:t>Scikit-image uses NumPy to represent images as </a:t>
            </a:r>
            <a:r>
              <a:rPr lang="en-US" sz="2000" u="sng" dirty="0" err="1"/>
              <a:t>ndarrays</a:t>
            </a:r>
            <a:endParaRPr lang="en-US" sz="2000" u="sng" dirty="0"/>
          </a:p>
          <a:p>
            <a:r>
              <a:rPr lang="en-US" sz="2000" dirty="0"/>
              <a:t>2D grayscale: [row, col]</a:t>
            </a:r>
          </a:p>
          <a:p>
            <a:r>
              <a:rPr lang="en-US" sz="2000" dirty="0"/>
              <a:t>2D multichannel: [row, col, </a:t>
            </a:r>
            <a:r>
              <a:rPr lang="en-US" sz="2000" dirty="0" err="1"/>
              <a:t>chan</a:t>
            </a:r>
            <a:r>
              <a:rPr lang="en-US" sz="2000" dirty="0"/>
              <a:t>]</a:t>
            </a:r>
          </a:p>
          <a:p>
            <a:r>
              <a:rPr lang="en-US" sz="2000" dirty="0"/>
              <a:t>3D grayscale: [plane, row, col]</a:t>
            </a:r>
          </a:p>
          <a:p>
            <a:r>
              <a:rPr lang="en-US" sz="2000" dirty="0"/>
              <a:t>3D </a:t>
            </a:r>
            <a:r>
              <a:rPr lang="en-US" sz="2000" dirty="0" err="1"/>
              <a:t>multichan</a:t>
            </a:r>
            <a:r>
              <a:rPr lang="en-US" sz="2000" dirty="0"/>
              <a:t>: [plane, row, col, </a:t>
            </a:r>
            <a:r>
              <a:rPr lang="en-US" sz="2000" dirty="0" err="1"/>
              <a:t>chan</a:t>
            </a:r>
            <a:r>
              <a:rPr lang="en-US" sz="2000" dirty="0"/>
              <a:t>]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Developing convention for time</a:t>
            </a:r>
          </a:p>
          <a:p>
            <a:pPr marL="0" indent="0">
              <a:buNone/>
            </a:pPr>
            <a:r>
              <a:rPr lang="en-US" sz="2000" dirty="0"/>
              <a:t>2D grayscale video: [t, row, col]</a:t>
            </a:r>
          </a:p>
          <a:p>
            <a:pPr marL="0" indent="0">
              <a:buNone/>
            </a:pPr>
            <a:r>
              <a:rPr lang="en-US" sz="2000" dirty="0"/>
              <a:t>3D </a:t>
            </a:r>
            <a:r>
              <a:rPr lang="en-US" sz="2000" dirty="0" err="1"/>
              <a:t>multichan</a:t>
            </a:r>
            <a:r>
              <a:rPr lang="en-US" sz="2000" dirty="0"/>
              <a:t> video: [t, </a:t>
            </a:r>
            <a:r>
              <a:rPr lang="en-US" sz="2000" dirty="0" err="1"/>
              <a:t>pln</a:t>
            </a:r>
            <a:r>
              <a:rPr lang="en-US" sz="2000" dirty="0"/>
              <a:t>, row, col, </a:t>
            </a:r>
            <a:r>
              <a:rPr lang="en-US" sz="2000" dirty="0" err="1"/>
              <a:t>ch</a:t>
            </a:r>
            <a:r>
              <a:rPr lang="en-US" sz="2000" dirty="0"/>
              <a:t>]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Note cartesian convention (x, y, z) translates to [col, row, plane]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6455298-3CEC-5E4F-A6AA-E0AD909F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279" y="807593"/>
            <a:ext cx="5346497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2697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8108-44DB-A649-ABCA-C265C9D2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F30C-45DC-FD46-AACD-3F4F734FB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41500"/>
            <a:ext cx="3811525" cy="4382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Refers to removing spurious image artifacts due to:</a:t>
            </a:r>
            <a:endParaRPr lang="en-US" sz="2000" dirty="0"/>
          </a:p>
          <a:p>
            <a:r>
              <a:rPr lang="en-US" sz="2000" dirty="0"/>
              <a:t>Hardware limits of detection </a:t>
            </a:r>
          </a:p>
          <a:p>
            <a:r>
              <a:rPr lang="en-US" sz="2000" dirty="0"/>
              <a:t>Motion blur &amp; artificial lensing</a:t>
            </a:r>
          </a:p>
          <a:p>
            <a:r>
              <a:rPr lang="en-US" sz="2000" dirty="0"/>
              <a:t>Image compression  &amp; transmission errors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Noise generally falls into two categories</a:t>
            </a:r>
          </a:p>
          <a:p>
            <a:r>
              <a:rPr lang="en-US" sz="2000" dirty="0"/>
              <a:t>Salt and Pepper – Impulse noise</a:t>
            </a:r>
          </a:p>
          <a:p>
            <a:r>
              <a:rPr lang="en-US" sz="2000" dirty="0"/>
              <a:t>Blur – Convolutional noise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C0312-28E6-2643-BDF7-C298C9215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488" y="1333627"/>
            <a:ext cx="2743200" cy="3669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66AB5-2AE8-5649-9124-67D9F140CD25}"/>
              </a:ext>
            </a:extLst>
          </p:cNvPr>
          <p:cNvSpPr txBox="1"/>
          <p:nvPr/>
        </p:nvSpPr>
        <p:spPr>
          <a:xfrm>
            <a:off x="5527927" y="5306897"/>
            <a:ext cx="217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 </a:t>
            </a:r>
            <a:r>
              <a:rPr lang="en-US" dirty="0" err="1">
                <a:hlinkClick r:id="rId4"/>
              </a:rPr>
              <a:t>wikicommons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C7D900-666C-5A40-A7CE-69BFC124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132" y="915080"/>
            <a:ext cx="2743200" cy="470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EDD07C-36D0-E844-8276-3D651B0087AE}"/>
              </a:ext>
            </a:extLst>
          </p:cNvPr>
          <p:cNvSpPr txBox="1"/>
          <p:nvPr/>
        </p:nvSpPr>
        <p:spPr>
          <a:xfrm>
            <a:off x="5753695" y="5055487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Salt and pepper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F27777-684D-8943-9F11-EF4549C83DF4}"/>
              </a:ext>
            </a:extLst>
          </p:cNvPr>
          <p:cNvSpPr txBox="1"/>
          <p:nvPr/>
        </p:nvSpPr>
        <p:spPr>
          <a:xfrm>
            <a:off x="8938135" y="5633242"/>
            <a:ext cx="2171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Blur</a:t>
            </a:r>
          </a:p>
          <a:p>
            <a:pPr algn="ctr"/>
            <a:r>
              <a:rPr lang="en-US" dirty="0">
                <a:hlinkClick r:id="rId6"/>
              </a:rPr>
              <a:t>Source </a:t>
            </a:r>
            <a:r>
              <a:rPr lang="en-US" dirty="0" err="1">
                <a:hlinkClick r:id="rId6"/>
              </a:rPr>
              <a:t>wikicommons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8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8108-44DB-A649-ABCA-C265C9D2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F30C-45DC-FD46-AACD-3F4F734FB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Convolution Filter</a:t>
            </a:r>
          </a:p>
          <a:p>
            <a:r>
              <a:rPr lang="en-US" sz="2400" dirty="0"/>
              <a:t>Sum of the product over a window of pixels</a:t>
            </a:r>
          </a:p>
          <a:p>
            <a:endParaRPr lang="en-US" sz="2400" dirty="0"/>
          </a:p>
          <a:p>
            <a:r>
              <a:rPr lang="en-US" sz="2400" dirty="0"/>
              <a:t> Think running average</a:t>
            </a:r>
          </a:p>
          <a:p>
            <a:endParaRPr lang="en-US" sz="2400" dirty="0"/>
          </a:p>
          <a:p>
            <a:r>
              <a:rPr lang="en-US" sz="2400" dirty="0"/>
              <a:t>Usually blurs image due to averaging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6FCAE5-5DE5-A14C-9506-8C42CE5EF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602" y="826532"/>
            <a:ext cx="286322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E962EE-42EF-CB4A-ADD0-64DEAFE2F748}"/>
              </a:ext>
            </a:extLst>
          </p:cNvPr>
          <p:cNvSpPr txBox="1"/>
          <p:nvPr/>
        </p:nvSpPr>
        <p:spPr>
          <a:xfrm>
            <a:off x="4866632" y="6488668"/>
            <a:ext cx="217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 </a:t>
            </a:r>
            <a:r>
              <a:rPr lang="en-US" dirty="0" err="1">
                <a:hlinkClick r:id="rId4"/>
              </a:rPr>
              <a:t>wikicommons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F3D84E-F2A3-C94C-8A80-B93B061C3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219" y="826532"/>
            <a:ext cx="3750469" cy="571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C30682-FD9F-E143-BC8D-EE990A56CE88}"/>
              </a:ext>
            </a:extLst>
          </p:cNvPr>
          <p:cNvSpPr txBox="1"/>
          <p:nvPr/>
        </p:nvSpPr>
        <p:spPr>
          <a:xfrm>
            <a:off x="8601273" y="6488668"/>
            <a:ext cx="22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Source </a:t>
            </a:r>
            <a:r>
              <a:rPr lang="en-US" dirty="0" err="1">
                <a:hlinkClick r:id="rId6"/>
              </a:rPr>
              <a:t>wikicommons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DAD0E5-7EAE-DE49-875B-37FC3474716E}"/>
              </a:ext>
            </a:extLst>
          </p:cNvPr>
          <p:cNvSpPr txBox="1"/>
          <p:nvPr/>
        </p:nvSpPr>
        <p:spPr>
          <a:xfrm>
            <a:off x="6286500" y="259934"/>
            <a:ext cx="339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Examples of Gaussian Blurring</a:t>
            </a:r>
          </a:p>
        </p:txBody>
      </p:sp>
    </p:spTree>
    <p:extLst>
      <p:ext uri="{BB962C8B-B14F-4D97-AF65-F5344CB8AC3E}">
        <p14:creationId xmlns:p14="http://schemas.microsoft.com/office/powerpoint/2010/main" val="307850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8108-44DB-A649-ABCA-C265C9D2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F30C-45DC-FD46-AACD-3F4F734FB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Convolution Filter</a:t>
            </a:r>
          </a:p>
          <a:p>
            <a:r>
              <a:rPr lang="en-US" sz="2400" dirty="0"/>
              <a:t>Sum of the product over a window of pixels</a:t>
            </a:r>
          </a:p>
          <a:p>
            <a:endParaRPr lang="en-US" sz="2400" dirty="0"/>
          </a:p>
          <a:p>
            <a:r>
              <a:rPr lang="en-US" sz="2400" dirty="0"/>
              <a:t> Think running average</a:t>
            </a:r>
          </a:p>
          <a:p>
            <a:endParaRPr lang="en-US" sz="2400" dirty="0"/>
          </a:p>
          <a:p>
            <a:r>
              <a:rPr lang="en-US" sz="2400" dirty="0"/>
              <a:t>Usually blurs image due to averaging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4957E82-E9A6-2044-AAFA-2BB7D899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73" y="1440426"/>
            <a:ext cx="7543800" cy="412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1B3216-E2EB-CB46-BD7E-EBB8FBA7BD08}"/>
              </a:ext>
            </a:extLst>
          </p:cNvPr>
          <p:cNvSpPr txBox="1"/>
          <p:nvPr/>
        </p:nvSpPr>
        <p:spPr>
          <a:xfrm>
            <a:off x="7474226" y="903585"/>
            <a:ext cx="173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252782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8108-44DB-A649-ABCA-C265C9D2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F30C-45DC-FD46-AACD-3F4F734FB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035173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u="sng" dirty="0"/>
              <a:t>Non-local Means Filter</a:t>
            </a:r>
          </a:p>
          <a:p>
            <a:r>
              <a:rPr lang="en-US" sz="2200" dirty="0"/>
              <a:t>Replaces the value of a pixel by the average of small nearby patches. </a:t>
            </a:r>
          </a:p>
          <a:p>
            <a:endParaRPr lang="en-US" sz="2200" dirty="0"/>
          </a:p>
          <a:p>
            <a:r>
              <a:rPr lang="en-US" sz="2200" dirty="0"/>
              <a:t>Can restore textures blurred by simple convolution.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F231A1-18BE-1E4A-B316-4EE477B0C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02" y="218449"/>
            <a:ext cx="8304979" cy="62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618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5187</TotalTime>
  <Words>930</Words>
  <Application>Microsoft Macintosh PowerPoint</Application>
  <PresentationFormat>Widescreen</PresentationFormat>
  <Paragraphs>195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Bioinformatics Bootcamp</vt:lpstr>
      <vt:lpstr>Contact Info</vt:lpstr>
      <vt:lpstr>Part II : Overview</vt:lpstr>
      <vt:lpstr>What is Image Processing</vt:lpstr>
      <vt:lpstr>Formatting</vt:lpstr>
      <vt:lpstr>Denoising</vt:lpstr>
      <vt:lpstr>Denoising</vt:lpstr>
      <vt:lpstr>Denoising</vt:lpstr>
      <vt:lpstr>Denoising</vt:lpstr>
      <vt:lpstr>Denoising</vt:lpstr>
      <vt:lpstr>Exposure</vt:lpstr>
      <vt:lpstr>Exposure</vt:lpstr>
      <vt:lpstr>Segmentation</vt:lpstr>
      <vt:lpstr>Segmentation</vt:lpstr>
      <vt:lpstr>Feature Detection</vt:lpstr>
      <vt:lpstr>Feature Detection</vt:lpstr>
      <vt:lpstr>Feature Detection</vt:lpstr>
      <vt:lpstr>Segmentation Recap</vt:lpstr>
      <vt:lpstr>Convolutional Nets</vt:lpstr>
      <vt:lpstr>Convolutional Nets</vt:lpstr>
      <vt:lpstr>Convolutional Nets</vt:lpstr>
      <vt:lpstr>Convolutional Nets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Montemayor, Daniel</dc:creator>
  <cp:lastModifiedBy>Montemayor, Daniel</cp:lastModifiedBy>
  <cp:revision>212</cp:revision>
  <dcterms:created xsi:type="dcterms:W3CDTF">2020-01-28T14:23:16Z</dcterms:created>
  <dcterms:modified xsi:type="dcterms:W3CDTF">2021-08-17T19:51:28Z</dcterms:modified>
</cp:coreProperties>
</file>